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87" r:id="rId5"/>
    <p:sldId id="270" r:id="rId6"/>
    <p:sldId id="271" r:id="rId7"/>
    <p:sldId id="273" r:id="rId8"/>
    <p:sldId id="279" r:id="rId9"/>
    <p:sldId id="286" r:id="rId10"/>
    <p:sldId id="276" r:id="rId11"/>
    <p:sldId id="274" r:id="rId12"/>
    <p:sldId id="278" r:id="rId13"/>
    <p:sldId id="282" r:id="rId14"/>
    <p:sldId id="284" r:id="rId15"/>
    <p:sldId id="290" r:id="rId16"/>
    <p:sldId id="291" r:id="rId17"/>
    <p:sldId id="267" r:id="rId18"/>
  </p:sldIdLst>
  <p:sldSz cx="9144000" cy="6858000" type="screen4x3"/>
  <p:notesSz cx="69723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86" autoAdjust="0"/>
    <p:restoredTop sz="88634" autoAdjust="0"/>
  </p:normalViewPr>
  <p:slideViewPr>
    <p:cSldViewPr>
      <p:cViewPr varScale="1">
        <p:scale>
          <a:sx n="65" d="100"/>
          <a:sy n="65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9700" y="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51FC109-773E-492F-A095-ED3E5120BDB8}" type="datetimeFigureOut">
              <a:rPr lang="en-US"/>
              <a:pPr>
                <a:defRPr/>
              </a:pPr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9700" y="876935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9D434A7-B5EE-4148-AAD2-D42A523A50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9700" y="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AE6D3F9-753E-4C9E-98EC-9626DCF7DF5D}" type="datetimeFigureOut">
              <a:rPr lang="en-CA"/>
              <a:pPr>
                <a:defRPr/>
              </a:pPr>
              <a:t>07/10/2011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92" tIns="46296" rIns="92592" bIns="46296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6913" y="4386263"/>
            <a:ext cx="5578475" cy="4154487"/>
          </a:xfrm>
          <a:prstGeom prst="rect">
            <a:avLst/>
          </a:prstGeom>
        </p:spPr>
        <p:txBody>
          <a:bodyPr vert="horz" lIns="92592" tIns="46296" rIns="92592" bIns="46296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35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9700" y="8769350"/>
            <a:ext cx="3021013" cy="461963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895DE72-4A65-407B-926A-F740A393EFF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48C6C7-248F-4096-B173-2704DE37B77E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7863D3-2B78-4BC1-9436-887C0B14C4CE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6B6EA9-1B89-484D-B07F-A0DC40209895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5513">
              <a:spcBef>
                <a:spcPct val="0"/>
              </a:spcBef>
            </a:pPr>
            <a:endParaRPr lang="en-US" altLang="zh-CN" smtClean="0"/>
          </a:p>
          <a:p>
            <a:pPr defTabSz="925513">
              <a:spcBef>
                <a:spcPct val="0"/>
              </a:spcBef>
            </a:pPr>
            <a:endParaRPr lang="en-US" altLang="zh-CN" smtClean="0"/>
          </a:p>
          <a:p>
            <a:pPr defTabSz="925513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C782BE-9EBD-48CD-AAD6-8BEE9A074561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Have Neil prepare the you tube video for inclusion here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402F3B-805A-4C93-ACBA-DE54683E6F25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1719D1-ED2E-4030-8B47-E3747F6722B1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3407DA-CD7D-4ECB-993B-12CDCB614E9A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45EED7-D72E-48DF-817C-C63D0462073F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B09E92-29B5-46DE-B335-4445391C79C0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42756B-3914-463D-A0F5-EAD18BAC2B84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2523B7-7599-44AC-8F0C-45FBF59D2948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07236E-64F9-4D17-86CC-F27767695E31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CA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7C607B-3A27-4483-A5E9-B8DF844491F2}" type="slidenum">
              <a:rPr lang="en-CA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CA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7"/>
          <p:cNvGraphicFramePr>
            <a:graphicFrameLocks noGrp="1"/>
          </p:cNvGraphicFramePr>
          <p:nvPr/>
        </p:nvGraphicFramePr>
        <p:xfrm>
          <a:off x="1990725" y="2773363"/>
          <a:ext cx="5162550" cy="549275"/>
        </p:xfrm>
        <a:graphic>
          <a:graphicData uri="http://schemas.openxmlformats.org/drawingml/2006/table">
            <a:tbl>
              <a:tblPr/>
              <a:tblGrid>
                <a:gridCol w="1032510"/>
                <a:gridCol w="1032510"/>
                <a:gridCol w="1032510"/>
                <a:gridCol w="1032510"/>
                <a:gridCol w="1032510"/>
              </a:tblGrid>
              <a:tr h="0">
                <a:tc gridSpan="5"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" name="Group 8"/>
          <p:cNvGrpSpPr>
            <a:grpSpLocks/>
          </p:cNvGrpSpPr>
          <p:nvPr userDrawn="1"/>
        </p:nvGrpSpPr>
        <p:grpSpPr bwMode="auto">
          <a:xfrm>
            <a:off x="1066800" y="1219200"/>
            <a:ext cx="6937375" cy="4419600"/>
            <a:chOff x="990600" y="1752600"/>
            <a:chExt cx="6936698" cy="4724400"/>
          </a:xfrm>
        </p:grpSpPr>
        <p:sp>
          <p:nvSpPr>
            <p:cNvPr id="5" name="Rectangle 9"/>
            <p:cNvSpPr/>
            <p:nvPr/>
          </p:nvSpPr>
          <p:spPr>
            <a:xfrm>
              <a:off x="990600" y="1752600"/>
              <a:ext cx="2209584" cy="4724400"/>
            </a:xfrm>
            <a:prstGeom prst="rect">
              <a:avLst/>
            </a:prstGeom>
            <a:solidFill>
              <a:srgbClr val="4E53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/>
            </a:p>
          </p:txBody>
        </p:sp>
        <p:sp>
          <p:nvSpPr>
            <p:cNvPr id="6" name="Rectangle 10"/>
            <p:cNvSpPr/>
            <p:nvPr/>
          </p:nvSpPr>
          <p:spPr>
            <a:xfrm>
              <a:off x="3352569" y="1752600"/>
              <a:ext cx="2209584" cy="472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/>
            </a:p>
          </p:txBody>
        </p:sp>
        <p:sp>
          <p:nvSpPr>
            <p:cNvPr id="8" name="Rectangle 11"/>
            <p:cNvSpPr/>
            <p:nvPr/>
          </p:nvSpPr>
          <p:spPr>
            <a:xfrm>
              <a:off x="5714539" y="1752600"/>
              <a:ext cx="2209584" cy="4724400"/>
            </a:xfrm>
            <a:prstGeom prst="rect">
              <a:avLst/>
            </a:prstGeom>
            <a:solidFill>
              <a:srgbClr val="DDBE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/>
            </a:p>
          </p:txBody>
        </p:sp>
        <p:pic>
          <p:nvPicPr>
            <p:cNvPr id="9" name="Picture 14" descr="IMRB Member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0600" y="3424287"/>
              <a:ext cx="2187286" cy="29765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Picture 15" descr="About IMR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2800" y="4084950"/>
              <a:ext cx="2202329" cy="23158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16" descr="IMRB Event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5000" y="3618321"/>
              <a:ext cx="2212298" cy="278247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2" name="Oval 15"/>
          <p:cNvSpPr/>
          <p:nvPr userDrawn="1"/>
        </p:nvSpPr>
        <p:spPr>
          <a:xfrm>
            <a:off x="838200" y="-457200"/>
            <a:ext cx="7391400" cy="3657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CA"/>
          </a:p>
        </p:txBody>
      </p:sp>
      <p:pic>
        <p:nvPicPr>
          <p:cNvPr id="13" name="Picture 2" descr="C:\Documents and Settings\alegry\My Documents\My Pictures\logo prop HBZS Ostrava.jpg"/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-228600"/>
            <a:ext cx="35814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5638800"/>
            <a:ext cx="8229600" cy="762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B5FB2-2FC4-4D81-9B2F-EF38F84AE6B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DD3CD-F072-4845-AD30-6DBE6AF420E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egry\My Documents\My Pictures\logo prop HBZS Ostrava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638800"/>
            <a:ext cx="12319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/>
          <p:nvPr userDrawn="1"/>
        </p:nvSpPr>
        <p:spPr>
          <a:xfrm>
            <a:off x="1143000" y="6324600"/>
            <a:ext cx="7010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ea typeface="+mn-ea"/>
              </a:rPr>
              <a:t>International Mines Rescue Body</a:t>
            </a:r>
            <a:endParaRPr lang="en-US" b="1" dirty="0">
              <a:latin typeface="+mn-lt"/>
              <a:ea typeface="+mn-ea"/>
            </a:endParaRPr>
          </a:p>
        </p:txBody>
      </p:sp>
      <p:grpSp>
        <p:nvGrpSpPr>
          <p:cNvPr id="6" name="Group 8"/>
          <p:cNvGrpSpPr>
            <a:grpSpLocks/>
          </p:cNvGrpSpPr>
          <p:nvPr userDrawn="1"/>
        </p:nvGrpSpPr>
        <p:grpSpPr bwMode="auto">
          <a:xfrm>
            <a:off x="0" y="755650"/>
            <a:ext cx="9144000" cy="152400"/>
            <a:chOff x="0" y="533400"/>
            <a:chExt cx="9144000" cy="152400"/>
          </a:xfrm>
        </p:grpSpPr>
        <p:sp>
          <p:nvSpPr>
            <p:cNvPr id="7" name="Rectangle 9"/>
            <p:cNvSpPr/>
            <p:nvPr/>
          </p:nvSpPr>
          <p:spPr>
            <a:xfrm>
              <a:off x="0" y="533400"/>
              <a:ext cx="3048000" cy="152400"/>
            </a:xfrm>
            <a:prstGeom prst="rect">
              <a:avLst/>
            </a:prstGeom>
            <a:solidFill>
              <a:srgbClr val="4E53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 dirty="0">
                <a:solidFill>
                  <a:srgbClr val="002060"/>
                </a:solidFill>
              </a:endParaRPr>
            </a:p>
          </p:txBody>
        </p:sp>
        <p:sp>
          <p:nvSpPr>
            <p:cNvPr id="8" name="Rectangle 10"/>
            <p:cNvSpPr/>
            <p:nvPr/>
          </p:nvSpPr>
          <p:spPr>
            <a:xfrm>
              <a:off x="3048000" y="533400"/>
              <a:ext cx="3048000" cy="152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/>
            </a:p>
          </p:txBody>
        </p:sp>
        <p:sp>
          <p:nvSpPr>
            <p:cNvPr id="9" name="Rectangle 11"/>
            <p:cNvSpPr/>
            <p:nvPr/>
          </p:nvSpPr>
          <p:spPr>
            <a:xfrm>
              <a:off x="6096000" y="533400"/>
              <a:ext cx="3048000" cy="152400"/>
            </a:xfrm>
            <a:prstGeom prst="rect">
              <a:avLst/>
            </a:prstGeom>
            <a:solidFill>
              <a:srgbClr val="DDBE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C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1770"/>
            <a:ext cx="8229600" cy="652934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E7722-0B9F-4F6B-8949-CABFCB47650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199D2-BC59-4FE3-BABA-668FA71AC11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12A2-64C9-4C2B-8717-60BA82B1412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AB8B-9902-4F56-A5C4-EDE8BD17BB1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03892-AC9B-495D-BA77-BDDF26892D6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CF9A9-DD7D-4A79-9169-582E0641973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48FB-9C4E-41C6-BE10-184BBC42D53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B828E-090B-4F78-BCA4-2F3D3449194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CA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CA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01C5546-2209-4025-9E77-A0B5DC1918B5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18" Type="http://schemas.openxmlformats.org/officeDocument/2006/relationships/image" Target="../media/image42.pn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5" Type="http://schemas.openxmlformats.org/officeDocument/2006/relationships/image" Target="../media/image39.png"/><Relationship Id="rId10" Type="http://schemas.openxmlformats.org/officeDocument/2006/relationships/image" Target="../media/image34.jpeg"/><Relationship Id="rId4" Type="http://schemas.openxmlformats.org/officeDocument/2006/relationships/hyperlink" Target="http://www.matchc.com/flags/czech_republic.html" TargetMode="External"/><Relationship Id="rId9" Type="http://schemas.openxmlformats.org/officeDocument/2006/relationships/image" Target="../media/image33.jpe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5732463"/>
            <a:ext cx="7772400" cy="895350"/>
          </a:xfrm>
        </p:spPr>
        <p:txBody>
          <a:bodyPr>
            <a:normAutofit/>
          </a:bodyPr>
          <a:lstStyle/>
          <a:p>
            <a:r>
              <a:rPr lang="zh-CN" altLang="en-CA" sz="3600" smtClean="0"/>
              <a:t>国际矿山救援组织的未来愿景</a:t>
            </a:r>
            <a:br>
              <a:rPr lang="zh-CN" altLang="en-CA" sz="3600" smtClean="0"/>
            </a:br>
            <a:r>
              <a:rPr lang="en-CA" altLang="zh-CN" sz="2000" smtClean="0"/>
              <a:t>2011</a:t>
            </a:r>
            <a:r>
              <a:rPr lang="zh-CN" altLang="en-CA" sz="2000" smtClean="0"/>
              <a:t>年</a:t>
            </a:r>
            <a:r>
              <a:rPr lang="en-CA" altLang="zh-CN" sz="2000" smtClean="0"/>
              <a:t>10</a:t>
            </a:r>
            <a:r>
              <a:rPr lang="zh-CN" altLang="en-CA" sz="2000" smtClean="0"/>
              <a:t>月</a:t>
            </a:r>
            <a:r>
              <a:rPr lang="en-CA" altLang="zh-CN" sz="2000" smtClean="0"/>
              <a:t>24</a:t>
            </a:r>
            <a:r>
              <a:rPr lang="zh-CN" altLang="en-CA" sz="2000" smtClean="0"/>
              <a:t>日 中国北京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0" descr="globshot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773238"/>
            <a:ext cx="3738562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D6409-7893-4B28-9FD1-F841A428437E}" type="slidenum">
              <a:rPr lang="en-CA"/>
              <a:pPr>
                <a:defRPr/>
              </a:pPr>
              <a:t>10</a:t>
            </a:fld>
            <a:endParaRPr lang="en-CA" dirty="0"/>
          </a:p>
        </p:txBody>
      </p:sp>
      <p:pic>
        <p:nvPicPr>
          <p:cNvPr id="13316" name="Picture 4" descr="C:\Documents and Settings\sharev\Local Settings\Temporary Internet Files\Content.Outlook\3OHH1TV5\IMRB-Cross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628775"/>
            <a:ext cx="4032250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clean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1484313"/>
            <a:ext cx="3382962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317875" y="1341438"/>
            <a:ext cx="720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虔诚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63713" y="2565400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正义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156325" y="2565400"/>
            <a:ext cx="863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慈善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156325" y="4211638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忍耐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500563" y="5435600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多谋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203575" y="5435600"/>
            <a:ext cx="96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勇气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356100" y="1341438"/>
            <a:ext cx="1728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思考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403350" y="4211638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itchFamily="34" charset="0"/>
              </a:rPr>
              <a:t>谦虚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68313" y="908050"/>
            <a:ext cx="4608512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</a:rPr>
              <a:t>2001 – 9</a:t>
            </a:r>
            <a:r>
              <a:rPr lang="zh-CN" altLang="en-US" sz="2000" b="1">
                <a:latin typeface="Calibri" pitchFamily="34" charset="0"/>
              </a:rPr>
              <a:t>个创始成员国</a:t>
            </a:r>
          </a:p>
          <a:p>
            <a:pPr algn="ctr"/>
            <a:endParaRPr lang="en-US" altLang="zh-CN" sz="2000" b="1">
              <a:latin typeface="Calibri" pitchFamily="34" charset="0"/>
            </a:endParaRP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捷克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法国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美国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罗马尼亚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斯洛伐克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南非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澳大利亚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英国</a:t>
            </a:r>
          </a:p>
          <a:p>
            <a:pPr>
              <a:lnSpc>
                <a:spcPct val="20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波兰</a:t>
            </a:r>
          </a:p>
          <a:p>
            <a:endParaRPr lang="en-US" altLang="zh-CN" sz="2000" b="1">
              <a:latin typeface="Calibri" pitchFamily="34" charset="0"/>
            </a:endParaRPr>
          </a:p>
          <a:p>
            <a:pPr algn="ctr"/>
            <a:endParaRPr lang="en-US" altLang="zh-CN" sz="2400" b="1">
              <a:latin typeface="Calibri" pitchFamily="34" charset="0"/>
            </a:endParaRPr>
          </a:p>
          <a:p>
            <a:pPr algn="ctr"/>
            <a:endParaRPr lang="en-US" altLang="zh-CN" sz="2400" b="1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87900" y="917575"/>
            <a:ext cx="3887788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latin typeface="Calibri" pitchFamily="34" charset="0"/>
              </a:rPr>
              <a:t>2009 </a:t>
            </a:r>
            <a:r>
              <a:rPr lang="zh-CN" altLang="en-US" sz="2000" b="1">
                <a:latin typeface="Calibri" pitchFamily="34" charset="0"/>
              </a:rPr>
              <a:t>至今</a:t>
            </a:r>
            <a:r>
              <a:rPr lang="en-US" altLang="zh-CN" sz="2000" b="1">
                <a:latin typeface="Calibri" pitchFamily="34" charset="0"/>
              </a:rPr>
              <a:t>-15</a:t>
            </a:r>
            <a:r>
              <a:rPr lang="zh-CN" altLang="en-US" sz="2000" b="1">
                <a:latin typeface="Calibri" pitchFamily="34" charset="0"/>
              </a:rPr>
              <a:t>个成员国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捷克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法国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美国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斯洛伐克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南非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澳大利亚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英国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波兰</a:t>
            </a:r>
            <a:endParaRPr lang="en-US" altLang="zh-CN" sz="1400">
              <a:latin typeface="Calibri" pitchFamily="34" charset="0"/>
            </a:endParaRP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en-US" altLang="zh-CN" sz="1400">
                <a:latin typeface="Calibri" pitchFamily="34" charset="0"/>
              </a:rPr>
              <a:t>  </a:t>
            </a:r>
            <a:r>
              <a:rPr lang="zh-CN" altLang="en-US" sz="1400">
                <a:latin typeface="Calibri" pitchFamily="34" charset="0"/>
              </a:rPr>
              <a:t>加拿大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中国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德国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印度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新西兰</a:t>
            </a:r>
          </a:p>
          <a:p>
            <a:pPr lvl="1">
              <a:lnSpc>
                <a:spcPct val="150000"/>
              </a:lnSpc>
              <a:buFont typeface="Arial" charset="0"/>
              <a:buChar char="•"/>
            </a:pPr>
            <a:r>
              <a:rPr lang="zh-CN" altLang="en-US" sz="1400">
                <a:latin typeface="Calibri" pitchFamily="34" charset="0"/>
              </a:rPr>
              <a:t>挪威</a:t>
            </a:r>
          </a:p>
          <a:p>
            <a:pPr algn="ctr"/>
            <a:endParaRPr lang="en-US" altLang="zh-CN" sz="2400" b="1">
              <a:latin typeface="Calibri" pitchFamily="34" charset="0"/>
            </a:endParaRPr>
          </a:p>
          <a:p>
            <a:pPr algn="ctr"/>
            <a:endParaRPr lang="en-US" altLang="zh-CN" sz="2400" b="1">
              <a:latin typeface="Calibri" pitchFamily="34" charset="0"/>
            </a:endParaRPr>
          </a:p>
          <a:p>
            <a:pPr algn="ctr"/>
            <a:endParaRPr lang="en-US" altLang="zh-CN" sz="2400" b="1">
              <a:latin typeface="Calibri" pitchFamily="34" charset="0"/>
            </a:endParaRP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zh-CN" altLang="en-US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88125" y="6492875"/>
            <a:ext cx="2133600" cy="365125"/>
          </a:xfrm>
        </p:spPr>
        <p:txBody>
          <a:bodyPr/>
          <a:lstStyle/>
          <a:p>
            <a:pPr>
              <a:defRPr/>
            </a:pPr>
            <a:fld id="{8511AF95-EEAB-4C5F-B04B-D02FAF6B67AC}" type="slidenum">
              <a:rPr lang="en-CA"/>
              <a:pPr>
                <a:defRPr/>
              </a:pPr>
              <a:t>11</a:t>
            </a:fld>
            <a:endParaRPr lang="en-CA"/>
          </a:p>
        </p:txBody>
      </p:sp>
      <p:pic>
        <p:nvPicPr>
          <p:cNvPr id="35845" name="Picture 12" descr="Canada flag pictur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9900" y="4230688"/>
            <a:ext cx="427038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3" descr="czeck fla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8225" y="1666875"/>
            <a:ext cx="515938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4" descr="Australia flag pictur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22513" y="4273550"/>
            <a:ext cx="511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15" descr="France flag pictur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08225" y="2125663"/>
            <a:ext cx="515938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6" descr="United States flag pictur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06638" y="2547938"/>
            <a:ext cx="508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17" descr="Romania flag pictur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17750" y="2978150"/>
            <a:ext cx="5080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18" descr="Slovakia flag pictures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17750" y="3362325"/>
            <a:ext cx="515938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9" descr="South Africa flag pictures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12988" y="3806825"/>
            <a:ext cx="5080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20" descr="United Kingdom flag picture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09813" y="4694238"/>
            <a:ext cx="50958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21" descr="Poland flag picture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05050" y="5129213"/>
            <a:ext cx="508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22" descr="czeck fla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1339850"/>
            <a:ext cx="4032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23" descr="France flag pictur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7200" y="1668463"/>
            <a:ext cx="403225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24" descr="United States flag pictur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11963" y="1946275"/>
            <a:ext cx="4095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8" name="Picture 25" descr="Romania flag pictur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04025" y="2312988"/>
            <a:ext cx="403225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9" name="Picture 26" descr="Slovakia flag pictures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07200" y="2613025"/>
            <a:ext cx="4175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0" name="Picture 27" descr="South Africa flag pictures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11963" y="2944813"/>
            <a:ext cx="41910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1" name="Picture 28" descr="Australia flag pictur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16725" y="3265488"/>
            <a:ext cx="41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2" name="Picture 29" descr="United Kingdom flag pictures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26250" y="3578225"/>
            <a:ext cx="4159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3" name="Picture 30" descr="Poland flag picture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15138" y="3900488"/>
            <a:ext cx="419100" cy="2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4" name="Picture 31" descr="http://media.worldflags101.com/i/flags/china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16725" y="4530725"/>
            <a:ext cx="4270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5" name="Picture 32" descr="http://media.worldflags101.com/i/flags/germany.gi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08788" y="4886325"/>
            <a:ext cx="428625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6" name="Picture 33" descr="http://www.flags.net/images/smallflags/INDA0001.GIF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808788" y="5175250"/>
            <a:ext cx="4365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7" name="Picture 34" descr="http://media.worldflags101.com/i/flags/new-zealand.gif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805613" y="5497513"/>
            <a:ext cx="43656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68" name="Picture 35" descr="http://media.worldflags101.com/i/flags/norway.gif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819900" y="5822950"/>
            <a:ext cx="436563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D68D79-6ACB-44CB-8B4F-314EB8A2EF55}" type="slidenum">
              <a:rPr lang="en-CA"/>
              <a:pPr>
                <a:defRPr/>
              </a:pPr>
              <a:t>12</a:t>
            </a:fld>
            <a:endParaRPr lang="en-CA"/>
          </a:p>
        </p:txBody>
      </p:sp>
      <p:pic>
        <p:nvPicPr>
          <p:cNvPr id="1027" name="Picture 3" descr="Y:\AlexGryska\IMRB Australia\Acrobat-Photos\M.R.Conference 1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1196975"/>
            <a:ext cx="2952750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Y:\AlexGryska\Czech Rep IMRB\21-9\48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196975"/>
            <a:ext cx="3240087" cy="2211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Y:\AlexGryska\IMRB Nashville\Photos\Presenters' Photos\DSC_006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646488"/>
            <a:ext cx="3227387" cy="201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6375" y="3141663"/>
            <a:ext cx="6696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3600" b="1">
              <a:latin typeface="Calibri" pitchFamily="34" charset="0"/>
            </a:endParaRPr>
          </a:p>
          <a:p>
            <a:r>
              <a:rPr lang="zh-CN" altLang="en-US" sz="3600" b="1">
                <a:latin typeface="Calibri" pitchFamily="34" charset="0"/>
              </a:rPr>
              <a:t>发展知识网络</a:t>
            </a:r>
          </a:p>
        </p:txBody>
      </p:sp>
      <p:pic>
        <p:nvPicPr>
          <p:cNvPr id="10" name="Content Placeholder 9" descr="sss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547813" y="3627438"/>
            <a:ext cx="2965450" cy="20335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E49AAA-DA9B-4E8C-9E97-A9C4533D2FE8}" type="slidenum">
              <a:rPr lang="en-CA"/>
              <a:pPr>
                <a:defRPr/>
              </a:pPr>
              <a:t>13</a:t>
            </a:fld>
            <a:endParaRPr lang="en-CA"/>
          </a:p>
        </p:txBody>
      </p:sp>
      <p:pic>
        <p:nvPicPr>
          <p:cNvPr id="1027" name="Picture 3" descr="Z:\photos IMRS\IMG_91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3582988"/>
            <a:ext cx="2771775" cy="193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alegry\My Documents\My Pictures\MIne Rescue\PGM team compet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1341438"/>
            <a:ext cx="2781300" cy="1963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Z:\photos IMRS\IMG_9038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4843463" y="1341438"/>
            <a:ext cx="2784475" cy="417512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331913" y="3068638"/>
            <a:ext cx="669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Calibri" pitchFamily="34" charset="0"/>
              </a:rPr>
              <a:t>竞争的价值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F7AC72-6EEC-469A-A3D9-D60DCC377E6B}" type="slidenum">
              <a:rPr lang="en-CA"/>
              <a:pPr>
                <a:defRPr/>
              </a:pPr>
              <a:t>14</a:t>
            </a:fld>
            <a:endParaRPr lang="en-CA"/>
          </a:p>
        </p:txBody>
      </p:sp>
      <p:sp>
        <p:nvSpPr>
          <p:cNvPr id="41987" name="Content Placeholder 6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4525963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</p:txBody>
      </p:sp>
      <p:pic>
        <p:nvPicPr>
          <p:cNvPr id="2052" name="Picture 4" descr="http://cdn.i.haymarket.net.au/Utils/ImageResizer.ashx?n=http%3A%2F%2Fi.haymarket.net.au%2FNews%2Fvirtual+mine.jpg&amp;h=600&amp;w=800&amp;c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7425" y="1196975"/>
            <a:ext cx="3230563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The Sudbury Neutrino Observatory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344613"/>
            <a:ext cx="3344863" cy="431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87450" y="2924175"/>
            <a:ext cx="684053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3600" b="1">
              <a:latin typeface="Calibri" pitchFamily="34" charset="0"/>
            </a:endParaRPr>
          </a:p>
          <a:p>
            <a:pPr algn="ctr"/>
            <a:r>
              <a:rPr lang="zh-CN" altLang="en-US" sz="3600" b="1">
                <a:latin typeface="Calibri" pitchFamily="34" charset="0"/>
              </a:rPr>
              <a:t>战略研究有助于提高救援队员</a:t>
            </a:r>
          </a:p>
          <a:p>
            <a:pPr algn="ctr"/>
            <a:r>
              <a:rPr lang="zh-CN" altLang="en-US" sz="3600" b="1">
                <a:latin typeface="Calibri" pitchFamily="34" charset="0"/>
              </a:rPr>
              <a:t>的安全</a:t>
            </a:r>
          </a:p>
        </p:txBody>
      </p:sp>
      <p:pic>
        <p:nvPicPr>
          <p:cNvPr id="13" name="Picture 12" descr="aaa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663" y="3567113"/>
            <a:ext cx="3235325" cy="2309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49C224-A8D6-4861-B8E3-15CA1F1E3053}" type="slidenum">
              <a:rPr lang="en-CA"/>
              <a:pPr>
                <a:defRPr/>
              </a:pPr>
              <a:t>15</a:t>
            </a:fld>
            <a:endParaRPr lang="en-CA"/>
          </a:p>
        </p:txBody>
      </p:sp>
      <p:pic>
        <p:nvPicPr>
          <p:cNvPr id="43010" name="Picture 2" descr="http://www.ecotarget.com/wp-content/uploads/2011/03/coal-min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05038"/>
            <a:ext cx="3811588" cy="275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http://homen.vsb.cz/~ada70/nitrogen/cz/P10101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205038"/>
            <a:ext cx="3744913" cy="2759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650" y="3284538"/>
            <a:ext cx="7704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Calibri" pitchFamily="34" charset="0"/>
              </a:rPr>
              <a:t>开发全球最佳实践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DB6DB3-DF5F-4F81-A755-BDC140779907}" type="slidenum">
              <a:rPr lang="en-CA"/>
              <a:pPr>
                <a:defRPr/>
              </a:pPr>
              <a:t>16</a:t>
            </a:fld>
            <a:endParaRPr lang="en-CA"/>
          </a:p>
        </p:txBody>
      </p:sp>
      <p:pic>
        <p:nvPicPr>
          <p:cNvPr id="46082" name="Picture 2" descr="https://netfiles.uiuc.edu/beaumont/www/IMAGES/Herzig%20History/Coal-Min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268413"/>
            <a:ext cx="6769100" cy="438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827088" y="1484313"/>
            <a:ext cx="7416800" cy="22891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zh-CN" sz="3600" b="1">
              <a:latin typeface="Calibri" pitchFamily="34" charset="0"/>
            </a:endParaRPr>
          </a:p>
          <a:p>
            <a:pPr algn="ctr"/>
            <a:r>
              <a:rPr lang="zh-CN" altLang="en-US" sz="3600" b="1">
                <a:latin typeface="Calibri" pitchFamily="34" charset="0"/>
              </a:rPr>
              <a:t>“在矿山中矿工是最重要的”</a:t>
            </a:r>
          </a:p>
          <a:p>
            <a:endParaRPr lang="en-US" altLang="zh-CN" b="1">
              <a:latin typeface="Calibri" pitchFamily="34" charset="0"/>
            </a:endParaRPr>
          </a:p>
          <a:p>
            <a:endParaRPr lang="en-US" altLang="zh-CN">
              <a:latin typeface="Calibri" pitchFamily="34" charset="0"/>
            </a:endParaRPr>
          </a:p>
          <a:p>
            <a:pPr algn="r"/>
            <a:r>
              <a:rPr lang="en-US" altLang="zh-CN">
                <a:latin typeface="Calibri" pitchFamily="34" charset="0"/>
              </a:rPr>
              <a:t>Frédéric LePlay (1806-1882)</a:t>
            </a:r>
          </a:p>
          <a:p>
            <a:pPr algn="r"/>
            <a:r>
              <a:rPr lang="zh-CN" altLang="en-US">
                <a:latin typeface="Calibri" pitchFamily="34" charset="0"/>
              </a:rPr>
              <a:t>法国矿山监察长</a:t>
            </a: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0EAAEE-F622-4E32-8A18-9E5CC9A80FEC}" type="slidenum">
              <a:rPr lang="en-CA"/>
              <a:pPr>
                <a:defRPr/>
              </a:pPr>
              <a:t>17</a:t>
            </a:fld>
            <a:endParaRPr lang="en-CA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341438"/>
            <a:ext cx="7345362" cy="423386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87450" y="1566863"/>
            <a:ext cx="7056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这就是我们为什么要安全地工作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…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68538" y="4375150"/>
            <a:ext cx="48244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Calibri" pitchFamily="34" charset="0"/>
              </a:rPr>
              <a:t>谢谢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BDF88D-858D-4119-8641-460A74347D15}" type="slidenum">
              <a:rPr lang="en-CA"/>
              <a:pPr>
                <a:defRPr/>
              </a:pPr>
              <a:t>2</a:t>
            </a:fld>
            <a:endParaRPr lang="en-CA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268413"/>
            <a:ext cx="7416800" cy="435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16013" y="2205038"/>
            <a:ext cx="71278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CA" sz="4400" b="1">
                <a:latin typeface="Swis721 Md BT"/>
              </a:rPr>
              <a:t>开始时很简单</a:t>
            </a:r>
            <a:r>
              <a:rPr lang="en-CA" altLang="zh-CN" sz="4400" b="1">
                <a:latin typeface="Swis721 Md BT"/>
              </a:rPr>
              <a:t>…....</a:t>
            </a:r>
            <a:r>
              <a:rPr lang="zh-CN" altLang="en-CA" sz="4400" b="1">
                <a:latin typeface="Swis721 Md BT"/>
              </a:rPr>
              <a:t>一个想法诞生了！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68438"/>
            <a:ext cx="822960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400" b="1" smtClean="0"/>
              <a:t>向过去学习可以帮我们确定未来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480CAF-6EE2-45B0-888E-C76CE8A1811B}" type="slidenum">
              <a:rPr lang="en-CA"/>
              <a:pPr>
                <a:defRPr/>
              </a:pPr>
              <a:t>3</a:t>
            </a:fld>
            <a:endParaRPr lang="en-CA"/>
          </a:p>
        </p:txBody>
      </p:sp>
      <p:pic>
        <p:nvPicPr>
          <p:cNvPr id="19460" name="Picture 2" descr="http://coe.berkeley.edu/labnotes/1002/hearst1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2133600"/>
            <a:ext cx="5256212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0A91E0-C565-49F5-8693-BDCB69FF3564}" type="slidenum">
              <a:rPr lang="en-CA"/>
              <a:pPr>
                <a:defRPr/>
              </a:pPr>
              <a:t>4</a:t>
            </a:fld>
            <a:endParaRPr lang="en-CA"/>
          </a:p>
        </p:txBody>
      </p:sp>
      <p:pic>
        <p:nvPicPr>
          <p:cNvPr id="5" name="Picture 2" descr="http://culture.polishsite.us/images/gor_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1196975"/>
            <a:ext cx="2232025" cy="31099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http://www.giph.com.pl/bg/1998_02/gornic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4435475"/>
            <a:ext cx="2232025" cy="1604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3635375"/>
            <a:ext cx="3384550" cy="2419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Australia2\China\china op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7025" y="1196975"/>
            <a:ext cx="3387725" cy="2255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68313" y="2852738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世界各国的采矿业都有相似之处，矿山救援也一样</a:t>
            </a:r>
            <a:r>
              <a:rPr lang="en-US" altLang="zh-CN" sz="2800" b="1">
                <a:latin typeface="Calibri" pitchFamily="34" charset="0"/>
              </a:rPr>
              <a:t>……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713" y="2781300"/>
            <a:ext cx="5688012" cy="14398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CN" altLang="en-US" sz="2800" b="1" smtClean="0"/>
              <a:t>全世界都需要更高的矿山救援标准，这一点很清楚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2C0716-8179-4E2D-BC69-D9DF35E5F644}" type="slidenum">
              <a:rPr lang="en-CA"/>
              <a:pPr>
                <a:defRPr/>
              </a:pPr>
              <a:t>5</a:t>
            </a:fld>
            <a:endParaRPr lang="en-CA"/>
          </a:p>
        </p:txBody>
      </p:sp>
      <p:pic>
        <p:nvPicPr>
          <p:cNvPr id="1026" name="Picture 2" descr="C:\Documents and Settings\alegry\Desktop\Cina Pres Pics\San Jose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341438"/>
            <a:ext cx="3240088" cy="1998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alegry\Desktop\Cina Pres Pics\San Jos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3644900"/>
            <a:ext cx="2376488" cy="2176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http://brianedwardsmedia.co.nz/wp-content/uploads/2010/11/C_NZH05536308121-530x3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1344613"/>
            <a:ext cx="2851150" cy="197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http://static2.stuff.co.nz/1291678487/603/44076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3716338"/>
            <a:ext cx="3740150" cy="217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395288" y="9810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 altLang="zh-CN" smtClean="0"/>
          </a:p>
          <a:p>
            <a:pPr>
              <a:buFont typeface="Arial" charset="0"/>
              <a:buNone/>
            </a:pPr>
            <a:endParaRPr lang="en-US" altLang="zh-C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D8C224-1D37-4912-93FC-609FD9C1E13F}" type="slidenum">
              <a:rPr lang="en-CA"/>
              <a:pPr>
                <a:defRPr/>
              </a:pPr>
              <a:t>6</a:t>
            </a:fld>
            <a:endParaRPr lang="en-CA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341438"/>
            <a:ext cx="3168650" cy="2374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635375"/>
            <a:ext cx="3313112" cy="2241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09" name="Picture 1" descr="C:\Documents and Settings\alegry\Desktop\Cina Pres Pics\47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341438"/>
            <a:ext cx="3313112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0" name="Picture 2" descr="C:\Documents and Settings\alegry\My Documents\My Pictures\MIne Rescue\PGM team competin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913" y="3854450"/>
            <a:ext cx="3168650" cy="202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1550" y="3141663"/>
            <a:ext cx="741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在您的管辖范围内，谁是最安全的工人？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B6E5E9-28F8-48D6-B191-892910B60261}" type="slidenum">
              <a:rPr lang="en-CA"/>
              <a:pPr>
                <a:defRPr/>
              </a:pPr>
              <a:t>7</a:t>
            </a:fld>
            <a:endParaRPr lang="en-CA"/>
          </a:p>
        </p:txBody>
      </p:sp>
      <p:pic>
        <p:nvPicPr>
          <p:cNvPr id="15361" name="Picture 1" descr="C:\Documents and Settings\alegry\Desktop\Cina Pres Pics\57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651250"/>
            <a:ext cx="2808288" cy="186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 descr="C:\Documents and Settings\alegry\Desktop\Cina Pres Pics\0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390650"/>
            <a:ext cx="3003550" cy="189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C:\Documents and Settings\alegry\Desktop\Cina Pres Pics\P10101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452813"/>
            <a:ext cx="3003550" cy="206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00" y="1393825"/>
            <a:ext cx="2808288" cy="2106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71775" y="2997200"/>
            <a:ext cx="26844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信息分享的价值</a:t>
            </a:r>
          </a:p>
        </p:txBody>
      </p:sp>
      <p:pic>
        <p:nvPicPr>
          <p:cNvPr id="11" name="Picture 10" descr="dddd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6688" y="2205038"/>
            <a:ext cx="2376487" cy="2538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3CBE48-14F4-4E20-B6D7-22380CCBAD25}" type="slidenum">
              <a:rPr lang="en-CA"/>
              <a:pPr>
                <a:defRPr/>
              </a:pPr>
              <a:t>8</a:t>
            </a:fld>
            <a:endParaRPr lang="en-CA"/>
          </a:p>
        </p:txBody>
      </p:sp>
      <p:pic>
        <p:nvPicPr>
          <p:cNvPr id="5" name="Picture 5" descr="IMRB3"/>
          <p:cNvPicPr>
            <a:picLocks noChangeAspect="1" noChangeArrowheads="1"/>
          </p:cNvPicPr>
          <p:nvPr/>
        </p:nvPicPr>
        <p:blipFill>
          <a:blip r:embed="rId3"/>
          <a:srcRect l="48283" t="41074" r="5931" b="13449"/>
          <a:stretch>
            <a:fillRect/>
          </a:stretch>
        </p:blipFill>
        <p:spPr bwMode="auto">
          <a:xfrm>
            <a:off x="1331913" y="1052513"/>
            <a:ext cx="6457950" cy="4814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58888" y="2781300"/>
            <a:ext cx="655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Calibri" pitchFamily="34" charset="0"/>
              </a:rPr>
              <a:t>我们的矿山救援信息库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395288" y="111125"/>
            <a:ext cx="8229600" cy="654050"/>
          </a:xfrm>
        </p:spPr>
        <p:txBody>
          <a:bodyPr/>
          <a:lstStyle/>
          <a:p>
            <a:r>
              <a:rPr lang="zh-CN" altLang="en-CA" b="0" smtClean="0"/>
              <a:t>共享愿景 分享知识</a:t>
            </a:r>
            <a:endParaRPr lang="en-US" altLang="zh-CN" b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BA2E5C-93CB-4FA0-A102-40C54D47654D}" type="slidenum">
              <a:rPr lang="en-CA"/>
              <a:pPr>
                <a:defRPr/>
              </a:pPr>
              <a:t>9</a:t>
            </a:fld>
            <a:endParaRPr lang="en-CA"/>
          </a:p>
        </p:txBody>
      </p:sp>
      <p:pic>
        <p:nvPicPr>
          <p:cNvPr id="5" name="Picture 2" descr="Usage summary for minerescue.or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1341438"/>
            <a:ext cx="6769100" cy="4349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47813" y="2708275"/>
            <a:ext cx="61928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Calibri" pitchFamily="34" charset="0"/>
              </a:rPr>
              <a:t>更多的知识可以提高安全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</TotalTime>
  <Words>465</Words>
  <Application>Microsoft Office PowerPoint</Application>
  <PresentationFormat>全屏显示(4:3)</PresentationFormat>
  <Paragraphs>108</Paragraphs>
  <Slides>17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Calibri</vt:lpstr>
      <vt:lpstr>宋体</vt:lpstr>
      <vt:lpstr>Arial</vt:lpstr>
      <vt:lpstr>Swis721 Md BT</vt:lpstr>
      <vt:lpstr>Office Theme</vt:lpstr>
      <vt:lpstr>Office Theme</vt:lpstr>
      <vt:lpstr>Office Theme</vt:lpstr>
      <vt:lpstr>国际矿山救援组织的未来愿景 2011年10月24日 中国北京 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  <vt:lpstr>共享愿景 分享知识</vt:lpstr>
    </vt:vector>
  </TitlesOfParts>
  <Company>Mines and Aggregates Safety and Health Association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Susan Haldane</dc:creator>
  <cp:lastModifiedBy>张芳向 Netboy</cp:lastModifiedBy>
  <cp:revision>82</cp:revision>
  <dcterms:created xsi:type="dcterms:W3CDTF">2011-03-30T20:53:54Z</dcterms:created>
  <dcterms:modified xsi:type="dcterms:W3CDTF">2011-10-07T08:28:11Z</dcterms:modified>
</cp:coreProperties>
</file>